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59" r:id="rId5"/>
    <p:sldId id="267" r:id="rId6"/>
    <p:sldId id="268" r:id="rId7"/>
    <p:sldId id="260" r:id="rId8"/>
    <p:sldId id="261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 varScale="1">
        <p:scale>
          <a:sx n="88" d="100"/>
          <a:sy n="88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25B60-10A7-AB43-BE68-232C9333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44C58-EC1C-1646-BDC3-0978B6CE9E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0B536-CF00-EA4B-8A70-632271395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40494-DBE1-B64D-9C24-2D7460A66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67A78-0A8C-1647-99F7-CF687FCD5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10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C97A-61BD-AB45-AEB8-099BD785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959A5D-B921-8045-A9CC-9A50123A45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B6686-4E14-6346-997A-FAE0D2753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B8A97-ED33-7E4F-BBAC-38062EC1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6C7A0-0A0A-A549-9D21-9BD78AEC0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66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59B643-40CC-BF46-8525-1C9F496818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B9103F-1370-764C-9D91-EB974954B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F5F23-F457-8C40-ACD3-799356EED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C55B1-D1D4-5C49-BD0E-DD27FD6B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0312D-2357-314D-A5A2-893B20A9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48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E01E-FC27-844D-9C95-8E76D88ED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449E7-8595-AE40-AE58-FE05D7CE4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A4751-1521-C449-B3CE-10A5D1AB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DD257-2D73-6F41-8D30-DCAE8880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31DEA-4044-7546-9765-3C00B218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58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575BD-960C-0F41-BD97-339146A26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0E0F4-FCBD-5E43-B425-5D337B88D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C6DE5-1893-ED46-8DA9-3A006E99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81994-88BE-6740-A5A3-489A7E57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E0C27-0A80-6F49-9345-D47D86E3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3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5FFC-30C9-7042-9646-FAD363110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CFAC3-CFAD-DE4D-A533-2712B71E0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592055-9859-2C4A-BBAF-9D998F36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8DC752-788C-0C4E-A94D-6EBE4BA58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2C6D0B-EC25-3544-ABC1-7D80343CF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6E059-55A5-F64F-A1FC-F892420A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8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18658-D57D-3940-9314-E8D8C789D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94B77-43B6-AD4F-AAE3-A9B205D02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2EB1F-390C-1E45-9F4E-8A5B5B8E4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0398E-7A20-FC45-A0DE-1A9ED5B7B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2AA1A-C008-7947-BB54-7F719855FF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4A889B-83DF-7B41-994C-3884F79D6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AACE2-D5C3-B841-80A6-AC403530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32A2F7-7144-B94D-998A-A45FB362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27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3987-DF9D-E34F-BD84-19DD60742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6414F-84AC-2143-BFCE-5F4B400DA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28C3D-ADB1-6248-9A39-AD895DC6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699DD-36A9-CC47-B18B-50ABB62E6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27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8AFF52-D290-524B-8A3B-AF88261B2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D404F-1383-1340-B0B4-22FA4BC4D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90BE3-9665-F545-866F-2F7C67B5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5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A0C9B-2794-6A48-AF8D-1B729C0BE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79E16-CAA6-4E47-988D-101E627E1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853D3-6EFE-7A4D-86CF-5D5B78BD4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ED376-C4A2-EB42-8414-3599D5352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00D0A-BB14-4449-9119-E8D78402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968C0-3998-0745-86B0-238D3C36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9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FB48-DEED-4B4A-A730-12ACFC0CC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C15C22-DF17-F045-8CA0-15EA40C6C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B913-08A8-6B49-B23E-95F8C6E52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E17FA-24BD-9747-A02A-57261E81F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2A914-55E2-0645-BDFC-613745979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954B6-B17B-ED48-9E01-6EABFC9CD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8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B80C2-5C76-A04D-86CC-1017083B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B8D5A-150A-2347-A69E-0CE146739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F8B16-4E57-8248-8CC6-BECE549DF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09A6A-3EF6-F04F-9689-E8996A40F329}" type="datetimeFigureOut">
              <a:rPr lang="en-US" smtClean="0"/>
              <a:t>3/6/18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FAC3A-7548-CC41-829E-D9ACE1044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350D3-1DED-A848-80D7-C470FA5C5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651F6-4041-DD4F-B87B-F9D835EBE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491C-3DB5-D74B-80D0-DFE9C90EE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Looking for Patterns on </a:t>
            </a:r>
            <a:r>
              <a:rPr lang="en-US" dirty="0" err="1"/>
              <a:t>Realself</a:t>
            </a:r>
            <a:r>
              <a:rPr lang="en-US" dirty="0"/>
              <a:t>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6705D-0AF7-5847-ACEA-86206DDD86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56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EEB07-148E-8645-A256-BC1B225A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72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sz="4000" dirty="0"/>
            </a:br>
            <a:r>
              <a:rPr lang="en-US" sz="3600" dirty="0"/>
              <a:t>Negative Reviews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A4792-3D52-F342-85E0-2FA002FDA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294" y="1487487"/>
            <a:ext cx="4505411" cy="2303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0FA629-8627-E549-8E94-23B40461B96E}"/>
              </a:ext>
            </a:extLst>
          </p:cNvPr>
          <p:cNvSpPr txBox="1"/>
          <p:nvPr/>
        </p:nvSpPr>
        <p:spPr>
          <a:xfrm>
            <a:off x="2491079" y="4129589"/>
            <a:ext cx="244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Topic 1: Photos updates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4928C-2AAD-5248-B9F8-2A8645DCC108}"/>
              </a:ext>
            </a:extLst>
          </p:cNvPr>
          <p:cNvSpPr txBox="1"/>
          <p:nvPr/>
        </p:nvSpPr>
        <p:spPr>
          <a:xfrm>
            <a:off x="7065001" y="4129589"/>
            <a:ext cx="293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Topic 3: Recovery/Downtime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1E9EB-7D80-1442-91F7-B24261F41759}"/>
              </a:ext>
            </a:extLst>
          </p:cNvPr>
          <p:cNvSpPr txBox="1"/>
          <p:nvPr/>
        </p:nvSpPr>
        <p:spPr>
          <a:xfrm>
            <a:off x="5275838" y="1118155"/>
            <a:ext cx="207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Sentiment per topic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FFBA2-07F6-3047-82B3-94F978EC5937}"/>
              </a:ext>
            </a:extLst>
          </p:cNvPr>
          <p:cNvSpPr/>
          <p:nvPr/>
        </p:nvSpPr>
        <p:spPr>
          <a:xfrm>
            <a:off x="5085411" y="2569026"/>
            <a:ext cx="2404209" cy="1248228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1AFE7-88AE-3E42-B113-8AB506BF4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17" t="61587" b="20212"/>
          <a:stretch/>
        </p:blipFill>
        <p:spPr>
          <a:xfrm>
            <a:off x="6494038" y="4453146"/>
            <a:ext cx="3937101" cy="24048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E48799-8EC2-A74C-BF02-4F61843095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17" t="21172" b="61161"/>
          <a:stretch/>
        </p:blipFill>
        <p:spPr>
          <a:xfrm>
            <a:off x="1753704" y="4453146"/>
            <a:ext cx="3921382" cy="23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7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7BE7-B165-2643-8C34-4CD0E4595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1832-A348-AC4C-9252-C3A6E63EE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Topic modeling for 3 different treatments</a:t>
            </a:r>
          </a:p>
          <a:p>
            <a:pPr>
              <a:lnSpc>
                <a:spcPct val="200000"/>
              </a:lnSpc>
            </a:pPr>
            <a:r>
              <a:rPr lang="en-US" dirty="0"/>
              <a:t>Visualization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% Topic evolution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Sentiment evolution on topics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Most frequent words</a:t>
            </a:r>
          </a:p>
          <a:p>
            <a:pPr lvl="1"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34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56231F-BF68-374F-991A-E1CC770D8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5" y="2867406"/>
            <a:ext cx="4511732" cy="276423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9BBC44-8450-3E4C-B08C-423D9E65CC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480"/>
          <a:stretch/>
        </p:blipFill>
        <p:spPr>
          <a:xfrm>
            <a:off x="7503886" y="203752"/>
            <a:ext cx="4459514" cy="32679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E8420-F3FE-0343-A7DE-0DF317422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72" b="7940"/>
          <a:stretch/>
        </p:blipFill>
        <p:spPr>
          <a:xfrm>
            <a:off x="7503886" y="3046642"/>
            <a:ext cx="4459514" cy="39020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38C95F-5E21-E343-BEB9-B04069547B6B}"/>
              </a:ext>
            </a:extLst>
          </p:cNvPr>
          <p:cNvSpPr txBox="1"/>
          <p:nvPr/>
        </p:nvSpPr>
        <p:spPr>
          <a:xfrm>
            <a:off x="4645497" y="6260551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 different ratings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6C75E1-A09C-674B-95AD-D3CF82B36022}"/>
              </a:ext>
            </a:extLst>
          </p:cNvPr>
          <p:cNvSpPr/>
          <p:nvPr/>
        </p:nvSpPr>
        <p:spPr>
          <a:xfrm>
            <a:off x="126113" y="4216771"/>
            <a:ext cx="4257453" cy="1443893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A09EF6-F814-8344-A5BC-15435F9D254C}"/>
              </a:ext>
            </a:extLst>
          </p:cNvPr>
          <p:cNvSpPr/>
          <p:nvPr/>
        </p:nvSpPr>
        <p:spPr>
          <a:xfrm>
            <a:off x="5128310" y="5780963"/>
            <a:ext cx="2056973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Doctor’s Review: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4B4572-E607-3741-A28C-D300FE576A47}"/>
              </a:ext>
            </a:extLst>
          </p:cNvPr>
          <p:cNvSpPr txBox="1"/>
          <p:nvPr/>
        </p:nvSpPr>
        <p:spPr>
          <a:xfrm>
            <a:off x="4004129" y="2469045"/>
            <a:ext cx="278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rating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8E02B3-D1DD-C548-B75B-BA33B634ECCB}"/>
              </a:ext>
            </a:extLst>
          </p:cNvPr>
          <p:cNvSpPr/>
          <p:nvPr/>
        </p:nvSpPr>
        <p:spPr>
          <a:xfrm>
            <a:off x="4311670" y="1989457"/>
            <a:ext cx="2407519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Treatment’s Review: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D2E148-EA08-DB4E-9935-975DBEA363E9}"/>
              </a:ext>
            </a:extLst>
          </p:cNvPr>
          <p:cNvSpPr/>
          <p:nvPr/>
        </p:nvSpPr>
        <p:spPr>
          <a:xfrm>
            <a:off x="8171543" y="566057"/>
            <a:ext cx="667656" cy="232229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C78AD8-1795-AB4E-8602-BA9E4892C9D2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6429829" y="682172"/>
            <a:ext cx="1741714" cy="1169889"/>
          </a:xfrm>
          <a:prstGeom prst="straightConnector1">
            <a:avLst/>
          </a:prstGeom>
          <a:ln w="22225">
            <a:solidFill>
              <a:schemeClr val="accent6"/>
            </a:solidFill>
            <a:prstDash val="dash"/>
            <a:headEnd type="triangl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62AB69-7082-7A4E-94C3-54727B4A966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383566" y="4938718"/>
            <a:ext cx="1335988" cy="680872"/>
          </a:xfrm>
          <a:prstGeom prst="straightConnector1">
            <a:avLst/>
          </a:prstGeom>
          <a:ln w="22225">
            <a:solidFill>
              <a:schemeClr val="accent6"/>
            </a:solidFill>
            <a:prstDash val="dash"/>
            <a:headEnd type="triangl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48F9E2F-46D4-4B4B-9D54-94A5D4294AC0}"/>
              </a:ext>
            </a:extLst>
          </p:cNvPr>
          <p:cNvSpPr txBox="1"/>
          <p:nvPr/>
        </p:nvSpPr>
        <p:spPr>
          <a:xfrm>
            <a:off x="388257" y="343785"/>
            <a:ext cx="5606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Motivation: find hidden topics on treatment’s reviews</a:t>
            </a:r>
          </a:p>
        </p:txBody>
      </p:sp>
    </p:spTree>
    <p:extLst>
      <p:ext uri="{BB962C8B-B14F-4D97-AF65-F5344CB8AC3E}">
        <p14:creationId xmlns:p14="http://schemas.microsoft.com/office/powerpoint/2010/main" val="580149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F9BBC44-8450-3E4C-B08C-423D9E65CC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480"/>
          <a:stretch/>
        </p:blipFill>
        <p:spPr>
          <a:xfrm>
            <a:off x="116113" y="914946"/>
            <a:ext cx="4459514" cy="326794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5E8420-F3FE-0343-A7DE-0DF317422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66" b="7940"/>
          <a:stretch/>
        </p:blipFill>
        <p:spPr>
          <a:xfrm>
            <a:off x="116113" y="3802743"/>
            <a:ext cx="4459514" cy="3116946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7EBE871-8DA0-514A-868E-B29194200F15}"/>
              </a:ext>
            </a:extLst>
          </p:cNvPr>
          <p:cNvSpPr txBox="1"/>
          <p:nvPr/>
        </p:nvSpPr>
        <p:spPr>
          <a:xfrm>
            <a:off x="388257" y="198645"/>
            <a:ext cx="5606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Data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496A271F-4A75-CE44-A8D6-E1129DAEDD36}"/>
              </a:ext>
            </a:extLst>
          </p:cNvPr>
          <p:cNvSpPr/>
          <p:nvPr/>
        </p:nvSpPr>
        <p:spPr>
          <a:xfrm>
            <a:off x="4575627" y="2728686"/>
            <a:ext cx="199573" cy="2365828"/>
          </a:xfrm>
          <a:prstGeom prst="righ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31559215-FC2E-DB42-B1E7-52680D2E3C22}"/>
              </a:ext>
            </a:extLst>
          </p:cNvPr>
          <p:cNvSpPr/>
          <p:nvPr/>
        </p:nvSpPr>
        <p:spPr>
          <a:xfrm>
            <a:off x="4575626" y="5256952"/>
            <a:ext cx="199574" cy="1601048"/>
          </a:xfrm>
          <a:prstGeom prst="rightBrac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40C2D34-A5EC-A043-908B-01579F4DB597}"/>
              </a:ext>
            </a:extLst>
          </p:cNvPr>
          <p:cNvSpPr/>
          <p:nvPr/>
        </p:nvSpPr>
        <p:spPr>
          <a:xfrm>
            <a:off x="5210621" y="1059542"/>
            <a:ext cx="261257" cy="5798457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E32DFCD0-1EF1-A446-AADD-CC99CF7E9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73117"/>
              </p:ext>
            </p:extLst>
          </p:nvPr>
        </p:nvGraphicFramePr>
        <p:xfrm>
          <a:off x="6425441" y="2916445"/>
          <a:ext cx="5592389" cy="296091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80457">
                  <a:extLst>
                    <a:ext uri="{9D8B030D-6E8A-4147-A177-3AD203B41FA5}">
                      <a16:colId xmlns:a16="http://schemas.microsoft.com/office/drawing/2014/main" val="258203070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72725267"/>
                    </a:ext>
                  </a:extLst>
                </a:gridCol>
                <a:gridCol w="964340">
                  <a:extLst>
                    <a:ext uri="{9D8B030D-6E8A-4147-A177-3AD203B41FA5}">
                      <a16:colId xmlns:a16="http://schemas.microsoft.com/office/drawing/2014/main" val="3393170923"/>
                    </a:ext>
                  </a:extLst>
                </a:gridCol>
                <a:gridCol w="1159135">
                  <a:extLst>
                    <a:ext uri="{9D8B030D-6E8A-4147-A177-3AD203B41FA5}">
                      <a16:colId xmlns:a16="http://schemas.microsoft.com/office/drawing/2014/main" val="3202799644"/>
                    </a:ext>
                  </a:extLst>
                </a:gridCol>
                <a:gridCol w="827314">
                  <a:extLst>
                    <a:ext uri="{9D8B030D-6E8A-4147-A177-3AD203B41FA5}">
                      <a16:colId xmlns:a16="http://schemas.microsoft.com/office/drawing/2014/main" val="2019576740"/>
                    </a:ext>
                  </a:extLst>
                </a:gridCol>
              </a:tblGrid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Procedure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Level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Rating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Reviews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Posts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4826042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Coolsculpting</a:t>
                      </a:r>
                      <a:endParaRPr 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Minimally invasive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81% worth 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2300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7027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47762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Botox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Non-invasive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94% worth 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3286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12012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7793348"/>
                  </a:ext>
                </a:extLst>
              </a:tr>
              <a:tr h="74022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</a:rPr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5765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604E498-6F65-194D-B169-0A66944936E3}"/>
              </a:ext>
            </a:extLst>
          </p:cNvPr>
          <p:cNvSpPr txBox="1"/>
          <p:nvPr/>
        </p:nvSpPr>
        <p:spPr>
          <a:xfrm rot="16200000">
            <a:off x="5280497" y="3774104"/>
            <a:ext cx="876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Review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2109B9-4F7F-B343-A8C1-4D88BB305114}"/>
              </a:ext>
            </a:extLst>
          </p:cNvPr>
          <p:cNvSpPr txBox="1"/>
          <p:nvPr/>
        </p:nvSpPr>
        <p:spPr>
          <a:xfrm rot="16200000">
            <a:off x="4745722" y="3774104"/>
            <a:ext cx="59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12B5C4-693C-3449-BD14-766A2DAF96C1}"/>
              </a:ext>
            </a:extLst>
          </p:cNvPr>
          <p:cNvSpPr txBox="1"/>
          <p:nvPr/>
        </p:nvSpPr>
        <p:spPr>
          <a:xfrm rot="16200000">
            <a:off x="4740869" y="5872810"/>
            <a:ext cx="59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</a:t>
            </a:r>
          </a:p>
        </p:txBody>
      </p:sp>
    </p:spTree>
    <p:extLst>
      <p:ext uri="{BB962C8B-B14F-4D97-AF65-F5344CB8AC3E}">
        <p14:creationId xmlns:p14="http://schemas.microsoft.com/office/powerpoint/2010/main" val="224253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DB2AF-7CDF-E547-9121-1CB8AD62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959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Scope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0826AB5-B05E-6B42-98A0-4005C748D37F}"/>
              </a:ext>
            </a:extLst>
          </p:cNvPr>
          <p:cNvGrpSpPr/>
          <p:nvPr/>
        </p:nvGrpSpPr>
        <p:grpSpPr>
          <a:xfrm>
            <a:off x="200817" y="2892299"/>
            <a:ext cx="5459751" cy="3545907"/>
            <a:chOff x="200817" y="2442357"/>
            <a:chExt cx="5459751" cy="3545907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84E3707-96E6-EF41-AE29-F8052EA68630}"/>
                </a:ext>
              </a:extLst>
            </p:cNvPr>
            <p:cNvSpPr/>
            <p:nvPr/>
          </p:nvSpPr>
          <p:spPr>
            <a:xfrm>
              <a:off x="2211669" y="2442357"/>
              <a:ext cx="2244868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Sentiment Analysis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C362B37-2F26-7C42-A996-D8E5CF79735B}"/>
                </a:ext>
              </a:extLst>
            </p:cNvPr>
            <p:cNvSpPr/>
            <p:nvPr/>
          </p:nvSpPr>
          <p:spPr>
            <a:xfrm>
              <a:off x="1149461" y="3825297"/>
              <a:ext cx="1385254" cy="732186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Positive reviews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13E9C35-7D54-2F41-9963-903D28828D44}"/>
                </a:ext>
              </a:extLst>
            </p:cNvPr>
            <p:cNvSpPr/>
            <p:nvPr/>
          </p:nvSpPr>
          <p:spPr>
            <a:xfrm>
              <a:off x="3839817" y="3825297"/>
              <a:ext cx="1385254" cy="732186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Negative reviews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682BA4B-B148-994D-A53B-FB1CD48D4EC3}"/>
                </a:ext>
              </a:extLst>
            </p:cNvPr>
            <p:cNvSpPr/>
            <p:nvPr/>
          </p:nvSpPr>
          <p:spPr>
            <a:xfrm>
              <a:off x="200817" y="5451234"/>
              <a:ext cx="1058295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Doctor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39D2EC-996D-BE48-ACD8-882B5581B000}"/>
                </a:ext>
              </a:extLst>
            </p:cNvPr>
            <p:cNvSpPr/>
            <p:nvPr/>
          </p:nvSpPr>
          <p:spPr>
            <a:xfrm>
              <a:off x="3502816" y="5451234"/>
              <a:ext cx="1058295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Recovery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DF9C7DB-DD58-5648-B8AD-81ADFD2BCC26}"/>
                </a:ext>
              </a:extLst>
            </p:cNvPr>
            <p:cNvSpPr/>
            <p:nvPr/>
          </p:nvSpPr>
          <p:spPr>
            <a:xfrm>
              <a:off x="4602273" y="5451233"/>
              <a:ext cx="1058295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Results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9A66CC5-8029-0B40-BFEE-D3C78A3BBF05}"/>
                </a:ext>
              </a:extLst>
            </p:cNvPr>
            <p:cNvSpPr/>
            <p:nvPr/>
          </p:nvSpPr>
          <p:spPr>
            <a:xfrm>
              <a:off x="1300274" y="5451235"/>
              <a:ext cx="1058295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Recovery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3C5BD9E-7537-234E-B137-52FDB7AB75CC}"/>
                </a:ext>
              </a:extLst>
            </p:cNvPr>
            <p:cNvSpPr/>
            <p:nvPr/>
          </p:nvSpPr>
          <p:spPr>
            <a:xfrm>
              <a:off x="2403359" y="5451234"/>
              <a:ext cx="1058295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Results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F1C26CD-6C79-5F41-9983-F8F417831482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 flipH="1">
              <a:off x="1842088" y="2979386"/>
              <a:ext cx="1492015" cy="845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9808DD0-EA5E-C94D-A47A-A8356C830C36}"/>
                </a:ext>
              </a:extLst>
            </p:cNvPr>
            <p:cNvCxnSpPr>
              <a:cxnSpLocks/>
              <a:stCxn id="4" idx="2"/>
              <a:endCxn id="6" idx="0"/>
            </p:cNvCxnSpPr>
            <p:nvPr/>
          </p:nvCxnSpPr>
          <p:spPr>
            <a:xfrm>
              <a:off x="3334103" y="2979386"/>
              <a:ext cx="1198341" cy="8459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604F5C0-6113-7844-97EB-6B7ED6AC8683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729965" y="4557483"/>
              <a:ext cx="1112123" cy="8937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B7811B3-D120-FA49-9971-70A416B79EF9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1829422" y="4557483"/>
              <a:ext cx="12666" cy="8937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9FDEE3C-6679-374C-91C1-E3F42B21173D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1842088" y="4557483"/>
              <a:ext cx="1090419" cy="8937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61F2A1-B6C8-F844-8C65-841C5006FE51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flipH="1">
              <a:off x="4031964" y="4557483"/>
              <a:ext cx="500480" cy="8937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2D48A83-F69B-1542-AF6B-0E67E1C5012B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4532444" y="4557483"/>
              <a:ext cx="598977" cy="8937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EE3E370-F51A-0D48-9243-29AFE93BF243}"/>
                </a:ext>
              </a:extLst>
            </p:cNvPr>
            <p:cNvSpPr/>
            <p:nvPr/>
          </p:nvSpPr>
          <p:spPr>
            <a:xfrm>
              <a:off x="2460819" y="4768723"/>
              <a:ext cx="16394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/>
                <a:t>Topic Modeling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BFBA444-125D-324B-A07E-4F63401A867C}"/>
              </a:ext>
            </a:extLst>
          </p:cNvPr>
          <p:cNvGrpSpPr/>
          <p:nvPr/>
        </p:nvGrpSpPr>
        <p:grpSpPr>
          <a:xfrm>
            <a:off x="6593922" y="2448113"/>
            <a:ext cx="5474874" cy="4016559"/>
            <a:chOff x="6666492" y="1954629"/>
            <a:chExt cx="5474874" cy="4016559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0D81CB9D-B6EB-2246-8392-1BE77DC6D552}"/>
                </a:ext>
              </a:extLst>
            </p:cNvPr>
            <p:cNvSpPr/>
            <p:nvPr/>
          </p:nvSpPr>
          <p:spPr>
            <a:xfrm>
              <a:off x="8545052" y="1954629"/>
              <a:ext cx="2244868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Topic Modeling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46477DF8-C559-164B-927A-70DA205B864C}"/>
                </a:ext>
              </a:extLst>
            </p:cNvPr>
            <p:cNvSpPr/>
            <p:nvPr/>
          </p:nvSpPr>
          <p:spPr>
            <a:xfrm>
              <a:off x="6734631" y="3789014"/>
              <a:ext cx="902922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Doctor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959FCF6B-5CCE-B043-83A1-372EC78871FF}"/>
                </a:ext>
              </a:extLst>
            </p:cNvPr>
            <p:cNvSpPr/>
            <p:nvPr/>
          </p:nvSpPr>
          <p:spPr>
            <a:xfrm>
              <a:off x="10065658" y="3789014"/>
              <a:ext cx="902922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Procedure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5ABF4B6E-B190-A842-820D-8CC51ABE8B62}"/>
                </a:ext>
              </a:extLst>
            </p:cNvPr>
            <p:cNvSpPr/>
            <p:nvPr/>
          </p:nvSpPr>
          <p:spPr>
            <a:xfrm>
              <a:off x="11179629" y="3789013"/>
              <a:ext cx="902922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Photos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E3083B70-34DC-3745-84D2-0A2656759897}"/>
                </a:ext>
              </a:extLst>
            </p:cNvPr>
            <p:cNvSpPr/>
            <p:nvPr/>
          </p:nvSpPr>
          <p:spPr>
            <a:xfrm>
              <a:off x="7834088" y="3774501"/>
              <a:ext cx="902922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Recovery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4E7CE0D5-A26F-8A49-A91A-D3A3EA521BF5}"/>
                </a:ext>
              </a:extLst>
            </p:cNvPr>
            <p:cNvSpPr/>
            <p:nvPr/>
          </p:nvSpPr>
          <p:spPr>
            <a:xfrm>
              <a:off x="8951687" y="3789014"/>
              <a:ext cx="902922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Results</a:t>
              </a: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2132326D-5F5A-B343-AB63-99D672E75623}"/>
                </a:ext>
              </a:extLst>
            </p:cNvPr>
            <p:cNvSpPr/>
            <p:nvPr/>
          </p:nvSpPr>
          <p:spPr>
            <a:xfrm>
              <a:off x="6666492" y="5434159"/>
              <a:ext cx="457200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pos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87093C39-F0A8-E44D-B51E-8C484A216D61}"/>
                </a:ext>
              </a:extLst>
            </p:cNvPr>
            <p:cNvSpPr/>
            <p:nvPr/>
          </p:nvSpPr>
          <p:spPr>
            <a:xfrm>
              <a:off x="7212298" y="5425463"/>
              <a:ext cx="457200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neg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0539F473-99BC-2542-A9DE-B8E186DFD2D5}"/>
                </a:ext>
              </a:extLst>
            </p:cNvPr>
            <p:cNvSpPr/>
            <p:nvPr/>
          </p:nvSpPr>
          <p:spPr>
            <a:xfrm>
              <a:off x="7780937" y="5428341"/>
              <a:ext cx="457200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pos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3F90EB27-B7FA-EC42-967E-4679AF90C262}"/>
                </a:ext>
              </a:extLst>
            </p:cNvPr>
            <p:cNvSpPr/>
            <p:nvPr/>
          </p:nvSpPr>
          <p:spPr>
            <a:xfrm>
              <a:off x="8326743" y="5434159"/>
              <a:ext cx="457200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neg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07266B44-A34C-5C48-B80A-07BE375F486A}"/>
                </a:ext>
              </a:extLst>
            </p:cNvPr>
            <p:cNvSpPr/>
            <p:nvPr/>
          </p:nvSpPr>
          <p:spPr>
            <a:xfrm>
              <a:off x="8894852" y="5434159"/>
              <a:ext cx="457200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pos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AAA1CB3E-E052-A246-84C6-FE8EC551CB2D}"/>
                </a:ext>
              </a:extLst>
            </p:cNvPr>
            <p:cNvSpPr/>
            <p:nvPr/>
          </p:nvSpPr>
          <p:spPr>
            <a:xfrm>
              <a:off x="9440658" y="5425463"/>
              <a:ext cx="457200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neg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BCF653F4-10ED-584E-AC95-84912A0F863A}"/>
                </a:ext>
              </a:extLst>
            </p:cNvPr>
            <p:cNvSpPr/>
            <p:nvPr/>
          </p:nvSpPr>
          <p:spPr>
            <a:xfrm>
              <a:off x="10023811" y="5434159"/>
              <a:ext cx="457200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pos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FD13F3BE-E1CB-644F-820D-7747555AFA8A}"/>
                </a:ext>
              </a:extLst>
            </p:cNvPr>
            <p:cNvSpPr/>
            <p:nvPr/>
          </p:nvSpPr>
          <p:spPr>
            <a:xfrm>
              <a:off x="10569617" y="5425463"/>
              <a:ext cx="457200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neg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95CA1C37-E3C9-214B-B538-7334F04F88BA}"/>
                </a:ext>
              </a:extLst>
            </p:cNvPr>
            <p:cNvSpPr/>
            <p:nvPr/>
          </p:nvSpPr>
          <p:spPr>
            <a:xfrm>
              <a:off x="11138360" y="5431281"/>
              <a:ext cx="457200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pos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7E8A522D-570D-5C4C-A11E-D0143AC82DEC}"/>
                </a:ext>
              </a:extLst>
            </p:cNvPr>
            <p:cNvSpPr/>
            <p:nvPr/>
          </p:nvSpPr>
          <p:spPr>
            <a:xfrm>
              <a:off x="11684166" y="5422585"/>
              <a:ext cx="457200" cy="537029"/>
            </a:xfrm>
            <a:prstGeom prst="roundRect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neg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E2B03397-34B1-A249-AD94-B6887C7CDF3E}"/>
                </a:ext>
              </a:extLst>
            </p:cNvPr>
            <p:cNvCxnSpPr>
              <a:cxnSpLocks/>
              <a:stCxn id="70" idx="2"/>
              <a:endCxn id="75" idx="0"/>
            </p:cNvCxnSpPr>
            <p:nvPr/>
          </p:nvCxnSpPr>
          <p:spPr>
            <a:xfrm flipH="1">
              <a:off x="6895092" y="4326043"/>
              <a:ext cx="291000" cy="1108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423E749-A9E1-564C-8D4D-07E12D0D09C0}"/>
                </a:ext>
              </a:extLst>
            </p:cNvPr>
            <p:cNvCxnSpPr>
              <a:cxnSpLocks/>
              <a:stCxn id="70" idx="2"/>
              <a:endCxn id="76" idx="0"/>
            </p:cNvCxnSpPr>
            <p:nvPr/>
          </p:nvCxnSpPr>
          <p:spPr>
            <a:xfrm>
              <a:off x="7186092" y="4326043"/>
              <a:ext cx="254806" cy="109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A91B851-F39F-9A4D-B233-21670EEEDF65}"/>
                </a:ext>
              </a:extLst>
            </p:cNvPr>
            <p:cNvCxnSpPr>
              <a:cxnSpLocks/>
              <a:stCxn id="73" idx="2"/>
              <a:endCxn id="77" idx="0"/>
            </p:cNvCxnSpPr>
            <p:nvPr/>
          </p:nvCxnSpPr>
          <p:spPr>
            <a:xfrm flipH="1">
              <a:off x="8009537" y="4311530"/>
              <a:ext cx="276012" cy="1116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3AD38F7-F1CB-FB46-B89B-804A04E8B106}"/>
                </a:ext>
              </a:extLst>
            </p:cNvPr>
            <p:cNvCxnSpPr>
              <a:cxnSpLocks/>
              <a:stCxn id="73" idx="2"/>
              <a:endCxn id="78" idx="0"/>
            </p:cNvCxnSpPr>
            <p:nvPr/>
          </p:nvCxnSpPr>
          <p:spPr>
            <a:xfrm>
              <a:off x="8285549" y="4311530"/>
              <a:ext cx="269794" cy="1122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E1ADDF7-A967-C048-AC85-56DB5B96D0DD}"/>
                </a:ext>
              </a:extLst>
            </p:cNvPr>
            <p:cNvCxnSpPr>
              <a:cxnSpLocks/>
              <a:stCxn id="74" idx="2"/>
              <a:endCxn id="79" idx="0"/>
            </p:cNvCxnSpPr>
            <p:nvPr/>
          </p:nvCxnSpPr>
          <p:spPr>
            <a:xfrm flipH="1">
              <a:off x="9123452" y="4326043"/>
              <a:ext cx="279696" cy="1108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DB2C1F2-A1B9-2A44-BD07-99730464CB5C}"/>
                </a:ext>
              </a:extLst>
            </p:cNvPr>
            <p:cNvCxnSpPr>
              <a:cxnSpLocks/>
              <a:stCxn id="74" idx="2"/>
              <a:endCxn id="80" idx="0"/>
            </p:cNvCxnSpPr>
            <p:nvPr/>
          </p:nvCxnSpPr>
          <p:spPr>
            <a:xfrm>
              <a:off x="9403148" y="4326043"/>
              <a:ext cx="266110" cy="109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9307DBA-63C3-674B-B58A-8E70EF666DF1}"/>
                </a:ext>
              </a:extLst>
            </p:cNvPr>
            <p:cNvCxnSpPr>
              <a:cxnSpLocks/>
              <a:stCxn id="71" idx="2"/>
              <a:endCxn id="81" idx="0"/>
            </p:cNvCxnSpPr>
            <p:nvPr/>
          </p:nvCxnSpPr>
          <p:spPr>
            <a:xfrm flipH="1">
              <a:off x="10252411" y="4326043"/>
              <a:ext cx="264708" cy="11081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EC425C0-D0E5-B840-B630-25DFB21DA32B}"/>
                </a:ext>
              </a:extLst>
            </p:cNvPr>
            <p:cNvCxnSpPr>
              <a:cxnSpLocks/>
              <a:stCxn id="71" idx="2"/>
              <a:endCxn id="82" idx="0"/>
            </p:cNvCxnSpPr>
            <p:nvPr/>
          </p:nvCxnSpPr>
          <p:spPr>
            <a:xfrm>
              <a:off x="10517119" y="4326043"/>
              <a:ext cx="281098" cy="1099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E03FD20-8328-1248-8FC3-43E0C1648214}"/>
                </a:ext>
              </a:extLst>
            </p:cNvPr>
            <p:cNvCxnSpPr>
              <a:cxnSpLocks/>
              <a:stCxn id="72" idx="2"/>
              <a:endCxn id="83" idx="0"/>
            </p:cNvCxnSpPr>
            <p:nvPr/>
          </p:nvCxnSpPr>
          <p:spPr>
            <a:xfrm flipH="1">
              <a:off x="11366960" y="4326042"/>
              <a:ext cx="264130" cy="1105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CCC72FF-E9C4-8D4C-899C-C958C09B55E5}"/>
                </a:ext>
              </a:extLst>
            </p:cNvPr>
            <p:cNvCxnSpPr>
              <a:cxnSpLocks/>
              <a:stCxn id="72" idx="2"/>
              <a:endCxn id="84" idx="0"/>
            </p:cNvCxnSpPr>
            <p:nvPr/>
          </p:nvCxnSpPr>
          <p:spPr>
            <a:xfrm>
              <a:off x="11631090" y="4326042"/>
              <a:ext cx="281676" cy="1096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6B2E8FCD-3AA2-8B45-B11D-94695BE09507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7186092" y="2491658"/>
              <a:ext cx="2481394" cy="129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057A706-97FE-7149-9E33-EB2BABCB6A18}"/>
                </a:ext>
              </a:extLst>
            </p:cNvPr>
            <p:cNvCxnSpPr>
              <a:cxnSpLocks/>
              <a:stCxn id="69" idx="2"/>
              <a:endCxn id="73" idx="0"/>
            </p:cNvCxnSpPr>
            <p:nvPr/>
          </p:nvCxnSpPr>
          <p:spPr>
            <a:xfrm flipH="1">
              <a:off x="8285549" y="2491658"/>
              <a:ext cx="1381937" cy="12828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7414C09E-FE69-B34A-ACBA-B4AA5CA6FF26}"/>
                </a:ext>
              </a:extLst>
            </p:cNvPr>
            <p:cNvCxnSpPr>
              <a:cxnSpLocks/>
              <a:stCxn id="69" idx="2"/>
              <a:endCxn id="74" idx="0"/>
            </p:cNvCxnSpPr>
            <p:nvPr/>
          </p:nvCxnSpPr>
          <p:spPr>
            <a:xfrm flipH="1">
              <a:off x="9403148" y="2491658"/>
              <a:ext cx="264338" cy="129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AB62CA1B-679A-DF4F-9FBE-CDBA50A2C034}"/>
                </a:ext>
              </a:extLst>
            </p:cNvPr>
            <p:cNvCxnSpPr>
              <a:cxnSpLocks/>
              <a:stCxn id="69" idx="2"/>
              <a:endCxn id="71" idx="0"/>
            </p:cNvCxnSpPr>
            <p:nvPr/>
          </p:nvCxnSpPr>
          <p:spPr>
            <a:xfrm>
              <a:off x="9667486" y="2491658"/>
              <a:ext cx="849633" cy="1297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4B59770D-A2AC-854E-A306-DD4E2C78736A}"/>
                </a:ext>
              </a:extLst>
            </p:cNvPr>
            <p:cNvCxnSpPr>
              <a:cxnSpLocks/>
              <a:stCxn id="69" idx="2"/>
              <a:endCxn id="72" idx="0"/>
            </p:cNvCxnSpPr>
            <p:nvPr/>
          </p:nvCxnSpPr>
          <p:spPr>
            <a:xfrm>
              <a:off x="9667486" y="2491658"/>
              <a:ext cx="1963604" cy="12973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E4FA204-8926-7D41-B8A2-2876DE75DBE1}"/>
              </a:ext>
            </a:extLst>
          </p:cNvPr>
          <p:cNvCxnSpPr>
            <a:cxnSpLocks/>
          </p:cNvCxnSpPr>
          <p:nvPr/>
        </p:nvCxnSpPr>
        <p:spPr>
          <a:xfrm>
            <a:off x="6154057" y="1378857"/>
            <a:ext cx="0" cy="522514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023E7E5-A59B-0E42-B497-A0EE3FB3183E}"/>
              </a:ext>
            </a:extLst>
          </p:cNvPr>
          <p:cNvSpPr/>
          <p:nvPr/>
        </p:nvSpPr>
        <p:spPr>
          <a:xfrm>
            <a:off x="6368079" y="1227545"/>
            <a:ext cx="5791433" cy="5376455"/>
          </a:xfrm>
          <a:prstGeom prst="rect">
            <a:avLst/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BD706CB-A7EC-044C-8DFD-4B77253D3BD8}"/>
              </a:ext>
            </a:extLst>
          </p:cNvPr>
          <p:cNvSpPr txBox="1"/>
          <p:nvPr/>
        </p:nvSpPr>
        <p:spPr>
          <a:xfrm>
            <a:off x="838200" y="1814286"/>
            <a:ext cx="300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Cenario</a:t>
            </a:r>
            <a:r>
              <a:rPr lang="en-US" b="1" dirty="0">
                <a:solidFill>
                  <a:schemeClr val="accent1"/>
                </a:solidFill>
              </a:rPr>
              <a:t> 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9FC0486-80C6-9142-9F7F-A461E839BBB4}"/>
              </a:ext>
            </a:extLst>
          </p:cNvPr>
          <p:cNvSpPr txBox="1"/>
          <p:nvPr/>
        </p:nvSpPr>
        <p:spPr>
          <a:xfrm>
            <a:off x="6847067" y="1810267"/>
            <a:ext cx="3001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/>
                </a:solidFill>
              </a:rPr>
              <a:t>Cenario</a:t>
            </a:r>
            <a:r>
              <a:rPr lang="en-US" b="1" dirty="0">
                <a:solidFill>
                  <a:schemeClr val="accent1"/>
                </a:solidFill>
              </a:rPr>
              <a:t> 2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8A08C26-CCF6-3844-AEBA-59DEDF39C4E4}"/>
              </a:ext>
            </a:extLst>
          </p:cNvPr>
          <p:cNvSpPr/>
          <p:nvPr/>
        </p:nvSpPr>
        <p:spPr>
          <a:xfrm>
            <a:off x="8247277" y="5229554"/>
            <a:ext cx="2003177" cy="369332"/>
          </a:xfrm>
          <a:prstGeom prst="rect">
            <a:avLst/>
          </a:prstGeom>
          <a:solidFill>
            <a:schemeClr val="bg1">
              <a:alpha val="64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416616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12897F-5386-8543-8922-225095B5B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8114"/>
            <a:ext cx="12192000" cy="20465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8D1C6B-2358-E645-A1AB-5FA032CD2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7243"/>
            <a:ext cx="12192000" cy="200758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4F7C3DCC-25D3-EF42-AB0E-C1C8D267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356"/>
            <a:ext cx="10515600" cy="891565"/>
          </a:xfrm>
        </p:spPr>
        <p:txBody>
          <a:bodyPr/>
          <a:lstStyle/>
          <a:p>
            <a:r>
              <a:rPr lang="en-US" sz="3600" b="1" dirty="0"/>
              <a:t>Topic Modeling: </a:t>
            </a:r>
            <a:r>
              <a:rPr lang="en-US" sz="3200" dirty="0" err="1"/>
              <a:t>Coolsculpting</a:t>
            </a:r>
            <a:r>
              <a:rPr lang="en-US" sz="3200" dirty="0"/>
              <a:t> case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83E105-3660-5F41-892B-42D1979D4D55}"/>
              </a:ext>
            </a:extLst>
          </p:cNvPr>
          <p:cNvSpPr txBox="1"/>
          <p:nvPr/>
        </p:nvSpPr>
        <p:spPr>
          <a:xfrm>
            <a:off x="1001485" y="1825820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Results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2CC021-CDD8-3A4A-8A60-BA744026CC2F}"/>
              </a:ext>
            </a:extLst>
          </p:cNvPr>
          <p:cNvSpPr txBox="1"/>
          <p:nvPr/>
        </p:nvSpPr>
        <p:spPr>
          <a:xfrm>
            <a:off x="1001484" y="2230925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Photos updates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D71AF6-0D64-964F-A505-1E3E360B713C}"/>
              </a:ext>
            </a:extLst>
          </p:cNvPr>
          <p:cNvSpPr txBox="1"/>
          <p:nvPr/>
        </p:nvSpPr>
        <p:spPr>
          <a:xfrm>
            <a:off x="1001483" y="2631035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Doctor/Staff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BB67EE-D379-AD44-A482-A3DB7528F0F8}"/>
              </a:ext>
            </a:extLst>
          </p:cNvPr>
          <p:cNvSpPr txBox="1"/>
          <p:nvPr/>
        </p:nvSpPr>
        <p:spPr>
          <a:xfrm>
            <a:off x="1001483" y="3059560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Recovery/Downtime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8674F1-9A30-3349-A9E2-454249961DD3}"/>
              </a:ext>
            </a:extLst>
          </p:cNvPr>
          <p:cNvSpPr txBox="1"/>
          <p:nvPr/>
        </p:nvSpPr>
        <p:spPr>
          <a:xfrm>
            <a:off x="1001483" y="3459670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Procedure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7F7FC4-29CF-5A48-B258-D062FF6C045E}"/>
              </a:ext>
            </a:extLst>
          </p:cNvPr>
          <p:cNvSpPr txBox="1"/>
          <p:nvPr/>
        </p:nvSpPr>
        <p:spPr>
          <a:xfrm>
            <a:off x="1001483" y="4562285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Procedure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60448-F3F9-BF46-9078-F17E0F9B45DA}"/>
              </a:ext>
            </a:extLst>
          </p:cNvPr>
          <p:cNvSpPr txBox="1"/>
          <p:nvPr/>
        </p:nvSpPr>
        <p:spPr>
          <a:xfrm>
            <a:off x="1001482" y="4967390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Photos updates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437A9B-07C6-C742-94FC-93F406CE4F5F}"/>
              </a:ext>
            </a:extLst>
          </p:cNvPr>
          <p:cNvSpPr txBox="1"/>
          <p:nvPr/>
        </p:nvSpPr>
        <p:spPr>
          <a:xfrm>
            <a:off x="1001481" y="5367500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Recovery/Downtime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CFA1E-4A6C-BA44-8DDD-EE764D1D5CB8}"/>
              </a:ext>
            </a:extLst>
          </p:cNvPr>
          <p:cNvSpPr txBox="1"/>
          <p:nvPr/>
        </p:nvSpPr>
        <p:spPr>
          <a:xfrm>
            <a:off x="1001481" y="5737969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Doctor/Staff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C9D776-7E29-D44E-8E75-1C0C66C25C53}"/>
              </a:ext>
            </a:extLst>
          </p:cNvPr>
          <p:cNvSpPr txBox="1"/>
          <p:nvPr/>
        </p:nvSpPr>
        <p:spPr>
          <a:xfrm>
            <a:off x="1001481" y="6254191"/>
            <a:ext cx="3091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Recovery/Downtime again 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7323B2-F504-C849-BCA3-A82436D7458E}"/>
              </a:ext>
            </a:extLst>
          </p:cNvPr>
          <p:cNvSpPr/>
          <p:nvPr/>
        </p:nvSpPr>
        <p:spPr>
          <a:xfrm>
            <a:off x="281092" y="1209161"/>
            <a:ext cx="1114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LDA TF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D43BFF-53D3-4B42-9FDD-78EE2FFD278B}"/>
              </a:ext>
            </a:extLst>
          </p:cNvPr>
          <p:cNvSpPr/>
          <p:nvPr/>
        </p:nvSpPr>
        <p:spPr>
          <a:xfrm>
            <a:off x="1422401" y="1208652"/>
            <a:ext cx="4891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max_features</a:t>
            </a:r>
            <a:r>
              <a:rPr lang="en-US" sz="1600" dirty="0"/>
              <a:t> = 1000 / </a:t>
            </a:r>
            <a:r>
              <a:rPr lang="en-US" sz="1600" dirty="0" err="1"/>
              <a:t>max_df</a:t>
            </a:r>
            <a:r>
              <a:rPr lang="en-US" sz="1600" dirty="0"/>
              <a:t> = 0.95  / </a:t>
            </a:r>
            <a:r>
              <a:rPr lang="en-US" sz="1600" dirty="0" err="1"/>
              <a:t>min_df</a:t>
            </a:r>
            <a:r>
              <a:rPr lang="en-US" sz="1600" dirty="0"/>
              <a:t> = 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CFDB0B-73FC-C74A-B561-6CABBB6B699E}"/>
              </a:ext>
            </a:extLst>
          </p:cNvPr>
          <p:cNvSpPr/>
          <p:nvPr/>
        </p:nvSpPr>
        <p:spPr>
          <a:xfrm>
            <a:off x="223036" y="4134330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NMF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20A9FE-B12E-0F45-B572-1857BE189522}"/>
              </a:ext>
            </a:extLst>
          </p:cNvPr>
          <p:cNvSpPr/>
          <p:nvPr/>
        </p:nvSpPr>
        <p:spPr>
          <a:xfrm>
            <a:off x="1422401" y="4145953"/>
            <a:ext cx="4891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max_features</a:t>
            </a:r>
            <a:r>
              <a:rPr lang="en-US" sz="1600" dirty="0"/>
              <a:t> = 1000 / </a:t>
            </a:r>
            <a:r>
              <a:rPr lang="en-US" sz="1600" dirty="0" err="1"/>
              <a:t>max_df</a:t>
            </a:r>
            <a:r>
              <a:rPr lang="en-US" sz="1600" dirty="0"/>
              <a:t> = 0.95  / </a:t>
            </a:r>
            <a:r>
              <a:rPr lang="en-US" sz="1600" dirty="0" err="1"/>
              <a:t>min_df</a:t>
            </a:r>
            <a:r>
              <a:rPr lang="en-US" sz="1600" dirty="0"/>
              <a:t> = 2</a:t>
            </a:r>
          </a:p>
        </p:txBody>
      </p:sp>
    </p:spTree>
    <p:extLst>
      <p:ext uri="{BB962C8B-B14F-4D97-AF65-F5344CB8AC3E}">
        <p14:creationId xmlns:p14="http://schemas.microsoft.com/office/powerpoint/2010/main" val="100275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3890-CA97-7F4A-B45C-31B98B79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3BD34-BB50-5E4A-A32A-F144F63C4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40" y="3022600"/>
            <a:ext cx="11614119" cy="2594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259552-86E0-ED42-B737-D1A2A6136B62}"/>
              </a:ext>
            </a:extLst>
          </p:cNvPr>
          <p:cNvSpPr txBox="1"/>
          <p:nvPr/>
        </p:nvSpPr>
        <p:spPr>
          <a:xfrm>
            <a:off x="3947886" y="2598057"/>
            <a:ext cx="4920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topics on posts evolution (temporary graph)</a:t>
            </a:r>
          </a:p>
        </p:txBody>
      </p:sp>
    </p:spTree>
    <p:extLst>
      <p:ext uri="{BB962C8B-B14F-4D97-AF65-F5344CB8AC3E}">
        <p14:creationId xmlns:p14="http://schemas.microsoft.com/office/powerpoint/2010/main" val="2574335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A88AF7-0D96-DB42-AC48-61DBCCBB9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257" y="4288858"/>
            <a:ext cx="4811486" cy="2579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3DF7DB-D36F-0549-9643-AFC9D5A04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71"/>
          <a:stretch/>
        </p:blipFill>
        <p:spPr>
          <a:xfrm>
            <a:off x="415019" y="1206742"/>
            <a:ext cx="9329964" cy="292123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F24524-DF6A-BA4D-BACE-B6376FB30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184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Sentiment Analysis (</a:t>
            </a:r>
            <a:r>
              <a:rPr lang="en-US" b="1" dirty="0" err="1"/>
              <a:t>TextBlob</a:t>
            </a:r>
            <a:r>
              <a:rPr lang="en-US" b="1" dirty="0"/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D7A696-558C-574B-A912-ABCFDD1A471E}"/>
              </a:ext>
            </a:extLst>
          </p:cNvPr>
          <p:cNvCxnSpPr>
            <a:cxnSpLocks/>
          </p:cNvCxnSpPr>
          <p:nvPr/>
        </p:nvCxnSpPr>
        <p:spPr>
          <a:xfrm>
            <a:off x="9817102" y="1748971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D0A9F0-8F10-3A4A-A137-9DB2EE769580}"/>
              </a:ext>
            </a:extLst>
          </p:cNvPr>
          <p:cNvSpPr txBox="1"/>
          <p:nvPr/>
        </p:nvSpPr>
        <p:spPr>
          <a:xfrm>
            <a:off x="10222048" y="1456583"/>
            <a:ext cx="1969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in reviews marked as “worth it”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268AD4-0772-F54E-BA7A-72E6A38ADF50}"/>
              </a:ext>
            </a:extLst>
          </p:cNvPr>
          <p:cNvCxnSpPr>
            <a:cxnSpLocks/>
          </p:cNvCxnSpPr>
          <p:nvPr/>
        </p:nvCxnSpPr>
        <p:spPr>
          <a:xfrm>
            <a:off x="9817102" y="2333746"/>
            <a:ext cx="274320" cy="0"/>
          </a:xfrm>
          <a:prstGeom prst="line">
            <a:avLst/>
          </a:prstGeom>
          <a:ln w="38100">
            <a:solidFill>
              <a:srgbClr val="FF0000">
                <a:alpha val="9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0B31EC-D411-B64D-9473-B04066EDBA1B}"/>
              </a:ext>
            </a:extLst>
          </p:cNvPr>
          <p:cNvSpPr txBox="1"/>
          <p:nvPr/>
        </p:nvSpPr>
        <p:spPr>
          <a:xfrm>
            <a:off x="10222048" y="2041358"/>
            <a:ext cx="196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in reviews marked as “not worth it”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6D283D-6369-9149-AB7D-DB28B74BAC4B}"/>
              </a:ext>
            </a:extLst>
          </p:cNvPr>
          <p:cNvSpPr txBox="1"/>
          <p:nvPr/>
        </p:nvSpPr>
        <p:spPr>
          <a:xfrm>
            <a:off x="8160657" y="4127971"/>
            <a:ext cx="280125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Days after treatment</a:t>
            </a:r>
          </a:p>
        </p:txBody>
      </p:sp>
    </p:spTree>
    <p:extLst>
      <p:ext uri="{BB962C8B-B14F-4D97-AF65-F5344CB8AC3E}">
        <p14:creationId xmlns:p14="http://schemas.microsoft.com/office/powerpoint/2010/main" val="256294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7F5ACF-EF46-6E45-B74C-0636A5A7E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1"/>
          <a:stretch/>
        </p:blipFill>
        <p:spPr>
          <a:xfrm>
            <a:off x="415019" y="1206742"/>
            <a:ext cx="9329964" cy="29212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88AF7-0D96-DB42-AC48-61DBCCBB9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257" y="4288858"/>
            <a:ext cx="4811486" cy="257949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34A5E5-16B7-7B4B-9837-FE123C15B7D3}"/>
              </a:ext>
            </a:extLst>
          </p:cNvPr>
          <p:cNvSpPr/>
          <p:nvPr/>
        </p:nvSpPr>
        <p:spPr>
          <a:xfrm>
            <a:off x="914399" y="1451428"/>
            <a:ext cx="8670925" cy="1161143"/>
          </a:xfrm>
          <a:prstGeom prst="roundRect">
            <a:avLst>
              <a:gd name="adj" fmla="val 0"/>
            </a:avLst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FE8F38-A3DD-1646-9B66-EE7B7AF1B725}"/>
              </a:ext>
            </a:extLst>
          </p:cNvPr>
          <p:cNvSpPr/>
          <p:nvPr/>
        </p:nvSpPr>
        <p:spPr>
          <a:xfrm>
            <a:off x="914399" y="3113202"/>
            <a:ext cx="8670925" cy="791142"/>
          </a:xfrm>
          <a:prstGeom prst="roundRect">
            <a:avLst>
              <a:gd name="adj" fmla="val 0"/>
            </a:avLst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F0AEB5-C635-7947-B26F-718D24D525D2}"/>
              </a:ext>
            </a:extLst>
          </p:cNvPr>
          <p:cNvSpPr/>
          <p:nvPr/>
        </p:nvSpPr>
        <p:spPr>
          <a:xfrm>
            <a:off x="3991429" y="4404975"/>
            <a:ext cx="1712685" cy="2228054"/>
          </a:xfrm>
          <a:prstGeom prst="roundRect">
            <a:avLst>
              <a:gd name="adj" fmla="val 0"/>
            </a:avLst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8A98B79-973E-1E4E-A219-D13E92CBCD08}"/>
              </a:ext>
            </a:extLst>
          </p:cNvPr>
          <p:cNvSpPr/>
          <p:nvPr/>
        </p:nvSpPr>
        <p:spPr>
          <a:xfrm>
            <a:off x="6411005" y="4404975"/>
            <a:ext cx="2076224" cy="2228054"/>
          </a:xfrm>
          <a:prstGeom prst="roundRect">
            <a:avLst>
              <a:gd name="adj" fmla="val 0"/>
            </a:avLst>
          </a:prstGeom>
          <a:solidFill>
            <a:srgbClr val="FFFF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F8B386-1044-7D43-A62C-EFDBC3E15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184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Sentiment Analysis (</a:t>
            </a:r>
            <a:r>
              <a:rPr lang="en-US" b="1" dirty="0" err="1"/>
              <a:t>TextBlob</a:t>
            </a:r>
            <a:r>
              <a:rPr lang="en-US" b="1" dirty="0"/>
              <a:t>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D4F6AD-8858-2246-932B-CCA983CDACFF}"/>
              </a:ext>
            </a:extLst>
          </p:cNvPr>
          <p:cNvCxnSpPr>
            <a:cxnSpLocks/>
          </p:cNvCxnSpPr>
          <p:nvPr/>
        </p:nvCxnSpPr>
        <p:spPr>
          <a:xfrm>
            <a:off x="9817102" y="1748971"/>
            <a:ext cx="274320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7560362-7C27-5E4E-983B-2AA02637B3A4}"/>
              </a:ext>
            </a:extLst>
          </p:cNvPr>
          <p:cNvSpPr txBox="1"/>
          <p:nvPr/>
        </p:nvSpPr>
        <p:spPr>
          <a:xfrm>
            <a:off x="10222048" y="1456583"/>
            <a:ext cx="1969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in reviews marked as “worth it”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FD95DA-BF1B-834F-BD66-141B8D9961CE}"/>
              </a:ext>
            </a:extLst>
          </p:cNvPr>
          <p:cNvCxnSpPr>
            <a:cxnSpLocks/>
          </p:cNvCxnSpPr>
          <p:nvPr/>
        </p:nvCxnSpPr>
        <p:spPr>
          <a:xfrm>
            <a:off x="9817102" y="2333746"/>
            <a:ext cx="274320" cy="0"/>
          </a:xfrm>
          <a:prstGeom prst="line">
            <a:avLst/>
          </a:prstGeom>
          <a:ln w="38100">
            <a:solidFill>
              <a:srgbClr val="FF0000">
                <a:alpha val="9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5405A7B-5043-FD4E-B9EA-DDC7F5AF305C}"/>
              </a:ext>
            </a:extLst>
          </p:cNvPr>
          <p:cNvSpPr txBox="1"/>
          <p:nvPr/>
        </p:nvSpPr>
        <p:spPr>
          <a:xfrm>
            <a:off x="10222048" y="2041358"/>
            <a:ext cx="1969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Posts in reviews marked as “not worth it”</a:t>
            </a:r>
          </a:p>
        </p:txBody>
      </p:sp>
    </p:spTree>
    <p:extLst>
      <p:ext uri="{BB962C8B-B14F-4D97-AF65-F5344CB8AC3E}">
        <p14:creationId xmlns:p14="http://schemas.microsoft.com/office/powerpoint/2010/main" val="2497404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EEB07-148E-8645-A256-BC1B225A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722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Results</a:t>
            </a:r>
            <a:br>
              <a:rPr lang="en-US" sz="4000" dirty="0"/>
            </a:br>
            <a:r>
              <a:rPr lang="en-US" sz="3600" dirty="0"/>
              <a:t>Positive Reviews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EA4792-3D52-F342-85E0-2FA002FDA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294" y="1487487"/>
            <a:ext cx="4505411" cy="2303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967FB-1A0B-594C-AD0F-582C3A9652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0" r="66724" b="80671"/>
          <a:stretch/>
        </p:blipFill>
        <p:spPr>
          <a:xfrm>
            <a:off x="377371" y="4518203"/>
            <a:ext cx="4238171" cy="2339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48D4D2-BE64-2A4D-AEF0-44C853CAC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64" r="68924" b="61160"/>
          <a:stretch/>
        </p:blipFill>
        <p:spPr>
          <a:xfrm>
            <a:off x="4412343" y="4506133"/>
            <a:ext cx="3792769" cy="2243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264F3-86A1-1A44-B03A-F04BEFAC74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929" r="68924" b="40717"/>
          <a:stretch/>
        </p:blipFill>
        <p:spPr>
          <a:xfrm>
            <a:off x="8205111" y="4509970"/>
            <a:ext cx="3856259" cy="22391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476AF4-A813-DB47-BD11-A1FEA0C5B1D4}"/>
              </a:ext>
            </a:extLst>
          </p:cNvPr>
          <p:cNvSpPr txBox="1"/>
          <p:nvPr/>
        </p:nvSpPr>
        <p:spPr>
          <a:xfrm>
            <a:off x="1676295" y="4129589"/>
            <a:ext cx="164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Topic 0: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0FA629-8627-E549-8E94-23B40461B96E}"/>
              </a:ext>
            </a:extLst>
          </p:cNvPr>
          <p:cNvSpPr txBox="1"/>
          <p:nvPr/>
        </p:nvSpPr>
        <p:spPr>
          <a:xfrm>
            <a:off x="5085411" y="4144103"/>
            <a:ext cx="2446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Topic 1: Photos updates</a:t>
            </a:r>
          </a:p>
          <a:p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4928C-2AAD-5248-B9F8-2A8645DCC108}"/>
              </a:ext>
            </a:extLst>
          </p:cNvPr>
          <p:cNvSpPr txBox="1"/>
          <p:nvPr/>
        </p:nvSpPr>
        <p:spPr>
          <a:xfrm>
            <a:off x="9053458" y="4129589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Topic 2: Doctor/Staff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1E9EB-7D80-1442-91F7-B24261F41759}"/>
              </a:ext>
            </a:extLst>
          </p:cNvPr>
          <p:cNvSpPr txBox="1"/>
          <p:nvPr/>
        </p:nvSpPr>
        <p:spPr>
          <a:xfrm>
            <a:off x="5275838" y="1118155"/>
            <a:ext cx="207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Sentiment per topic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FFBA2-07F6-3047-82B3-94F978EC5937}"/>
              </a:ext>
            </a:extLst>
          </p:cNvPr>
          <p:cNvSpPr/>
          <p:nvPr/>
        </p:nvSpPr>
        <p:spPr>
          <a:xfrm>
            <a:off x="4064000" y="1503817"/>
            <a:ext cx="2366080" cy="2182812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77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270</Words>
  <Application>Microsoft Macintosh PowerPoint</Application>
  <PresentationFormat>Widescreen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Looking for Patterns on Realself Reviews</vt:lpstr>
      <vt:lpstr>PowerPoint Presentation</vt:lpstr>
      <vt:lpstr>PowerPoint Presentation</vt:lpstr>
      <vt:lpstr>Scope</vt:lpstr>
      <vt:lpstr>Topic Modeling: Coolsculpting case</vt:lpstr>
      <vt:lpstr>PowerPoint Presentation</vt:lpstr>
      <vt:lpstr>Sentiment Analysis (TextBlob)</vt:lpstr>
      <vt:lpstr>Sentiment Analysis (TextBlob)</vt:lpstr>
      <vt:lpstr>Results Positive Reviews</vt:lpstr>
      <vt:lpstr>Results Negative Reviews</vt:lpstr>
      <vt:lpstr>For the Project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</cp:revision>
  <dcterms:created xsi:type="dcterms:W3CDTF">2018-03-07T05:33:46Z</dcterms:created>
  <dcterms:modified xsi:type="dcterms:W3CDTF">2018-03-07T21:19:49Z</dcterms:modified>
</cp:coreProperties>
</file>